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9FF"/>
    <a:srgbClr val="FFE1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7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1521CE-B927-41ED-928C-E771AF369E8B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1B30D31E-13E0-4681-B1FC-6285FC4660F4}" type="pres">
      <dgm:prSet presAssocID="{1B1521CE-B927-41ED-928C-E771AF369E8B}" presName="Name0" presStyleCnt="0">
        <dgm:presLayoutVars>
          <dgm:dir/>
          <dgm:resizeHandles val="exact"/>
        </dgm:presLayoutVars>
      </dgm:prSet>
      <dgm:spPr/>
    </dgm:pt>
  </dgm:ptLst>
  <dgm:cxnLst>
    <dgm:cxn modelId="{0B1B2B4F-9C94-4E32-A18C-7D21512BB541}" type="presOf" srcId="{1B1521CE-B927-41ED-928C-E771AF369E8B}" destId="{1B30D31E-13E0-4681-B1FC-6285FC4660F4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94EC5-3D78-4361-A6FA-76D127EFD14F}" type="datetimeFigureOut">
              <a:rPr lang="de-DE" smtClean="0"/>
              <a:t>26.02.2026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C37D-551A-4BBD-9146-99B28C513F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7920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94EC5-3D78-4361-A6FA-76D127EFD14F}" type="datetimeFigureOut">
              <a:rPr lang="de-DE" smtClean="0"/>
              <a:t>26.02.2026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C37D-551A-4BBD-9146-99B28C513F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5374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94EC5-3D78-4361-A6FA-76D127EFD14F}" type="datetimeFigureOut">
              <a:rPr lang="de-DE" smtClean="0"/>
              <a:t>26.02.2026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C37D-551A-4BBD-9146-99B28C513F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8956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94EC5-3D78-4361-A6FA-76D127EFD14F}" type="datetimeFigureOut">
              <a:rPr lang="de-DE" smtClean="0"/>
              <a:t>26.02.2026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C37D-551A-4BBD-9146-99B28C513F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403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94EC5-3D78-4361-A6FA-76D127EFD14F}" type="datetimeFigureOut">
              <a:rPr lang="de-DE" smtClean="0"/>
              <a:t>26.02.2026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C37D-551A-4BBD-9146-99B28C513F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9171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94EC5-3D78-4361-A6FA-76D127EFD14F}" type="datetimeFigureOut">
              <a:rPr lang="de-DE" smtClean="0"/>
              <a:t>26.02.2026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C37D-551A-4BBD-9146-99B28C513F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5110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94EC5-3D78-4361-A6FA-76D127EFD14F}" type="datetimeFigureOut">
              <a:rPr lang="de-DE" smtClean="0"/>
              <a:t>26.02.2026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C37D-551A-4BBD-9146-99B28C513F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1929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94EC5-3D78-4361-A6FA-76D127EFD14F}" type="datetimeFigureOut">
              <a:rPr lang="de-DE" smtClean="0"/>
              <a:t>26.02.2026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C37D-551A-4BBD-9146-99B28C513F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7280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94EC5-3D78-4361-A6FA-76D127EFD14F}" type="datetimeFigureOut">
              <a:rPr lang="de-DE" smtClean="0"/>
              <a:t>26.02.2026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C37D-551A-4BBD-9146-99B28C513F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5870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94EC5-3D78-4361-A6FA-76D127EFD14F}" type="datetimeFigureOut">
              <a:rPr lang="de-DE" smtClean="0"/>
              <a:t>26.02.2026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C37D-551A-4BBD-9146-99B28C513F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6484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94EC5-3D78-4361-A6FA-76D127EFD14F}" type="datetimeFigureOut">
              <a:rPr lang="de-DE" smtClean="0"/>
              <a:t>26.02.2026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C37D-551A-4BBD-9146-99B28C513F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664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94EC5-3D78-4361-A6FA-76D127EFD14F}" type="datetimeFigureOut">
              <a:rPr lang="de-DE" smtClean="0"/>
              <a:t>26.02.2026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15C37D-551A-4BBD-9146-99B28C513F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9098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 4"/>
          <p:cNvGraphicFramePr/>
          <p:nvPr>
            <p:extLst>
              <p:ext uri="{D42A27DB-BD31-4B8C-83A1-F6EECF244321}">
                <p14:modId xmlns:p14="http://schemas.microsoft.com/office/powerpoint/2010/main" val="3658454154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extfeld 11"/>
          <p:cNvSpPr txBox="1"/>
          <p:nvPr/>
        </p:nvSpPr>
        <p:spPr>
          <a:xfrm>
            <a:off x="699476" y="346058"/>
            <a:ext cx="3788217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  <a:t>FAM</a:t>
            </a:r>
            <a:r>
              <a:rPr lang="de-DE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rauen für den </a:t>
            </a: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rbeits</a:t>
            </a: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arkt</a:t>
            </a:r>
          </a:p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Orientierung – Sprache - Beschäftigung</a:t>
            </a:r>
          </a:p>
        </p:txBody>
      </p:sp>
      <p:grpSp>
        <p:nvGrpSpPr>
          <p:cNvPr id="29" name="Gruppieren 28"/>
          <p:cNvGrpSpPr/>
          <p:nvPr/>
        </p:nvGrpSpPr>
        <p:grpSpPr>
          <a:xfrm>
            <a:off x="699476" y="1562881"/>
            <a:ext cx="10990775" cy="4575452"/>
            <a:chOff x="770483" y="1858439"/>
            <a:chExt cx="10990775" cy="4575452"/>
          </a:xfrm>
        </p:grpSpPr>
        <p:grpSp>
          <p:nvGrpSpPr>
            <p:cNvPr id="13" name="Gruppieren 12"/>
            <p:cNvGrpSpPr/>
            <p:nvPr/>
          </p:nvGrpSpPr>
          <p:grpSpPr>
            <a:xfrm>
              <a:off x="770483" y="1858439"/>
              <a:ext cx="10990775" cy="4575452"/>
              <a:chOff x="862817" y="1491176"/>
              <a:chExt cx="10658107" cy="3812345"/>
            </a:xfrm>
          </p:grpSpPr>
          <p:sp>
            <p:nvSpPr>
              <p:cNvPr id="4" name="Rechteck 3"/>
              <p:cNvSpPr/>
              <p:nvPr/>
            </p:nvSpPr>
            <p:spPr>
              <a:xfrm>
                <a:off x="862817" y="1491177"/>
                <a:ext cx="10658107" cy="3812344"/>
              </a:xfrm>
              <a:prstGeom prst="rect">
                <a:avLst/>
              </a:prstGeom>
              <a:solidFill>
                <a:srgbClr val="FFD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6" name="Rechteck 5"/>
              <p:cNvSpPr/>
              <p:nvPr/>
            </p:nvSpPr>
            <p:spPr>
              <a:xfrm>
                <a:off x="862819" y="1491176"/>
                <a:ext cx="5968141" cy="914400"/>
              </a:xfrm>
              <a:prstGeom prst="rect">
                <a:avLst/>
              </a:prstGeom>
              <a:solidFill>
                <a:srgbClr val="FFD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Frauen ohne Deutschkenntnisse bzw. mit geringen Deutschkenntnissen und Ziel Sprachkurs-Teilnahme*</a:t>
                </a:r>
              </a:p>
            </p:txBody>
          </p:sp>
          <p:sp>
            <p:nvSpPr>
              <p:cNvPr id="7" name="Rechteck 6"/>
              <p:cNvSpPr/>
              <p:nvPr/>
            </p:nvSpPr>
            <p:spPr>
              <a:xfrm>
                <a:off x="6813032" y="1491176"/>
                <a:ext cx="4707892" cy="914400"/>
              </a:xfrm>
              <a:prstGeom prst="rect">
                <a:avLst/>
              </a:prstGeom>
              <a:solidFill>
                <a:srgbClr val="FFD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de-DE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Frauen mit mindestens Grundkenntnissen*</a:t>
                </a:r>
              </a:p>
            </p:txBody>
          </p:sp>
          <p:sp>
            <p:nvSpPr>
              <p:cNvPr id="9" name="Pfeil nach unten 8"/>
              <p:cNvSpPr/>
              <p:nvPr/>
            </p:nvSpPr>
            <p:spPr>
              <a:xfrm>
                <a:off x="2528822" y="2405575"/>
                <a:ext cx="484632" cy="771511"/>
              </a:xfrm>
              <a:prstGeom prst="downArrow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" name="Pfeil nach unten 9"/>
              <p:cNvSpPr/>
              <p:nvPr/>
            </p:nvSpPr>
            <p:spPr>
              <a:xfrm>
                <a:off x="5231541" y="2405574"/>
                <a:ext cx="484632" cy="771511"/>
              </a:xfrm>
              <a:prstGeom prst="downArrow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1" name="Pfeil nach unten 10"/>
              <p:cNvSpPr/>
              <p:nvPr/>
            </p:nvSpPr>
            <p:spPr>
              <a:xfrm>
                <a:off x="7930894" y="2405574"/>
                <a:ext cx="484632" cy="771511"/>
              </a:xfrm>
              <a:prstGeom prst="downArrow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14" name="Textfeld 13"/>
            <p:cNvSpPr txBox="1"/>
            <p:nvPr/>
          </p:nvSpPr>
          <p:spPr>
            <a:xfrm>
              <a:off x="10389359" y="4550893"/>
              <a:ext cx="133119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Arbeit bzw. </a:t>
              </a:r>
            </a:p>
            <a:p>
              <a:r>
                <a:rPr lang="de-DE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Ausbildung</a:t>
              </a:r>
            </a:p>
          </p:txBody>
        </p:sp>
        <p:grpSp>
          <p:nvGrpSpPr>
            <p:cNvPr id="21" name="Gruppieren 20"/>
            <p:cNvGrpSpPr/>
            <p:nvPr/>
          </p:nvGrpSpPr>
          <p:grpSpPr>
            <a:xfrm>
              <a:off x="1702828" y="3984442"/>
              <a:ext cx="8375305" cy="1993348"/>
              <a:chOff x="2034381" y="2848768"/>
              <a:chExt cx="8375305" cy="1207752"/>
            </a:xfrm>
            <a:solidFill>
              <a:schemeClr val="bg1">
                <a:lumMod val="85000"/>
              </a:schemeClr>
            </a:solidFill>
          </p:grpSpPr>
          <p:sp>
            <p:nvSpPr>
              <p:cNvPr id="22" name="Freihandform 21"/>
              <p:cNvSpPr/>
              <p:nvPr/>
            </p:nvSpPr>
            <p:spPr>
              <a:xfrm>
                <a:off x="2034381" y="2848768"/>
                <a:ext cx="3160756" cy="1207752"/>
              </a:xfrm>
              <a:custGeom>
                <a:avLst/>
                <a:gdLst>
                  <a:gd name="connsiteX0" fmla="*/ 0 w 2901156"/>
                  <a:gd name="connsiteY0" fmla="*/ 0 h 1160462"/>
                  <a:gd name="connsiteX1" fmla="*/ 2320925 w 2901156"/>
                  <a:gd name="connsiteY1" fmla="*/ 0 h 1160462"/>
                  <a:gd name="connsiteX2" fmla="*/ 2901156 w 2901156"/>
                  <a:gd name="connsiteY2" fmla="*/ 580231 h 1160462"/>
                  <a:gd name="connsiteX3" fmla="*/ 2320925 w 2901156"/>
                  <a:gd name="connsiteY3" fmla="*/ 1160462 h 1160462"/>
                  <a:gd name="connsiteX4" fmla="*/ 0 w 2901156"/>
                  <a:gd name="connsiteY4" fmla="*/ 1160462 h 1160462"/>
                  <a:gd name="connsiteX5" fmla="*/ 580231 w 2901156"/>
                  <a:gd name="connsiteY5" fmla="*/ 580231 h 1160462"/>
                  <a:gd name="connsiteX6" fmla="*/ 0 w 2901156"/>
                  <a:gd name="connsiteY6" fmla="*/ 0 h 1160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01156" h="1160462">
                    <a:moveTo>
                      <a:pt x="0" y="0"/>
                    </a:moveTo>
                    <a:lnTo>
                      <a:pt x="2320925" y="0"/>
                    </a:lnTo>
                    <a:lnTo>
                      <a:pt x="2901156" y="580231"/>
                    </a:lnTo>
                    <a:lnTo>
                      <a:pt x="2320925" y="1160462"/>
                    </a:lnTo>
                    <a:lnTo>
                      <a:pt x="0" y="1160462"/>
                    </a:lnTo>
                    <a:lnTo>
                      <a:pt x="580231" y="58023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784257" tIns="68009" rIns="648240" bIns="68009" numCol="1" spcCol="1270" anchor="ctr" anchorCtr="0">
                <a:noAutofit/>
              </a:bodyPr>
              <a:lstStyle/>
              <a:p>
                <a:pPr lvl="0" algn="ctr" defTabSz="2266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de-DE" sz="5100" kern="1200"/>
              </a:p>
            </p:txBody>
          </p:sp>
          <p:sp>
            <p:nvSpPr>
              <p:cNvPr id="23" name="Freihandform 22"/>
              <p:cNvSpPr/>
              <p:nvPr/>
            </p:nvSpPr>
            <p:spPr>
              <a:xfrm>
                <a:off x="4645420" y="2848768"/>
                <a:ext cx="3184387" cy="1207752"/>
              </a:xfrm>
              <a:custGeom>
                <a:avLst/>
                <a:gdLst>
                  <a:gd name="connsiteX0" fmla="*/ 0 w 2901156"/>
                  <a:gd name="connsiteY0" fmla="*/ 0 h 1160462"/>
                  <a:gd name="connsiteX1" fmla="*/ 2320925 w 2901156"/>
                  <a:gd name="connsiteY1" fmla="*/ 0 h 1160462"/>
                  <a:gd name="connsiteX2" fmla="*/ 2901156 w 2901156"/>
                  <a:gd name="connsiteY2" fmla="*/ 580231 h 1160462"/>
                  <a:gd name="connsiteX3" fmla="*/ 2320925 w 2901156"/>
                  <a:gd name="connsiteY3" fmla="*/ 1160462 h 1160462"/>
                  <a:gd name="connsiteX4" fmla="*/ 0 w 2901156"/>
                  <a:gd name="connsiteY4" fmla="*/ 1160462 h 1160462"/>
                  <a:gd name="connsiteX5" fmla="*/ 580231 w 2901156"/>
                  <a:gd name="connsiteY5" fmla="*/ 580231 h 1160462"/>
                  <a:gd name="connsiteX6" fmla="*/ 0 w 2901156"/>
                  <a:gd name="connsiteY6" fmla="*/ 0 h 1160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01156" h="1160462">
                    <a:moveTo>
                      <a:pt x="0" y="0"/>
                    </a:moveTo>
                    <a:lnTo>
                      <a:pt x="2320925" y="0"/>
                    </a:lnTo>
                    <a:lnTo>
                      <a:pt x="2901156" y="580231"/>
                    </a:lnTo>
                    <a:lnTo>
                      <a:pt x="2320925" y="1160462"/>
                    </a:lnTo>
                    <a:lnTo>
                      <a:pt x="0" y="1160462"/>
                    </a:lnTo>
                    <a:lnTo>
                      <a:pt x="580231" y="5802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784257" tIns="68009" rIns="648240" bIns="68009" numCol="1" spcCol="1270" anchor="ctr" anchorCtr="0">
                <a:noAutofit/>
              </a:bodyPr>
              <a:lstStyle/>
              <a:p>
                <a:pPr lvl="0" algn="ctr" defTabSz="2266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de-DE" sz="5100" kern="1200"/>
              </a:p>
            </p:txBody>
          </p:sp>
          <p:sp>
            <p:nvSpPr>
              <p:cNvPr id="24" name="Freihandform 23"/>
              <p:cNvSpPr/>
              <p:nvPr/>
            </p:nvSpPr>
            <p:spPr>
              <a:xfrm>
                <a:off x="7256462" y="2848769"/>
                <a:ext cx="3153224" cy="1207751"/>
              </a:xfrm>
              <a:custGeom>
                <a:avLst/>
                <a:gdLst>
                  <a:gd name="connsiteX0" fmla="*/ 0 w 2901156"/>
                  <a:gd name="connsiteY0" fmla="*/ 0 h 1160462"/>
                  <a:gd name="connsiteX1" fmla="*/ 2320925 w 2901156"/>
                  <a:gd name="connsiteY1" fmla="*/ 0 h 1160462"/>
                  <a:gd name="connsiteX2" fmla="*/ 2901156 w 2901156"/>
                  <a:gd name="connsiteY2" fmla="*/ 580231 h 1160462"/>
                  <a:gd name="connsiteX3" fmla="*/ 2320925 w 2901156"/>
                  <a:gd name="connsiteY3" fmla="*/ 1160462 h 1160462"/>
                  <a:gd name="connsiteX4" fmla="*/ 0 w 2901156"/>
                  <a:gd name="connsiteY4" fmla="*/ 1160462 h 1160462"/>
                  <a:gd name="connsiteX5" fmla="*/ 580231 w 2901156"/>
                  <a:gd name="connsiteY5" fmla="*/ 580231 h 1160462"/>
                  <a:gd name="connsiteX6" fmla="*/ 0 w 2901156"/>
                  <a:gd name="connsiteY6" fmla="*/ 0 h 1160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01156" h="1160462">
                    <a:moveTo>
                      <a:pt x="0" y="0"/>
                    </a:moveTo>
                    <a:lnTo>
                      <a:pt x="2320925" y="0"/>
                    </a:lnTo>
                    <a:lnTo>
                      <a:pt x="2901156" y="580231"/>
                    </a:lnTo>
                    <a:lnTo>
                      <a:pt x="2320925" y="1160462"/>
                    </a:lnTo>
                    <a:lnTo>
                      <a:pt x="0" y="1160462"/>
                    </a:lnTo>
                    <a:lnTo>
                      <a:pt x="580231" y="5802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784257" tIns="68009" rIns="648240" bIns="68009" numCol="1" spcCol="1270" anchor="ctr" anchorCtr="0">
                <a:noAutofit/>
              </a:bodyPr>
              <a:lstStyle/>
              <a:p>
                <a:pPr lvl="0" algn="ctr" defTabSz="2266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de-DE" sz="5100" kern="1200"/>
              </a:p>
            </p:txBody>
          </p:sp>
        </p:grpSp>
        <p:sp>
          <p:nvSpPr>
            <p:cNvPr id="25" name="Rechteck 24"/>
            <p:cNvSpPr/>
            <p:nvPr/>
          </p:nvSpPr>
          <p:spPr>
            <a:xfrm>
              <a:off x="5039321" y="3988006"/>
              <a:ext cx="2381278" cy="16158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de-DE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Modul 2 </a:t>
              </a:r>
            </a:p>
            <a:p>
              <a:pPr lvl="0"/>
              <a:r>
                <a:rPr lang="de-DE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(6-12 Monate,</a:t>
              </a:r>
            </a:p>
            <a:p>
              <a:pPr lvl="0"/>
              <a:r>
                <a:rPr lang="de-DE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Einzelcoaching, 2 x 2 Std./mtl.)</a:t>
              </a:r>
            </a:p>
            <a:p>
              <a:pPr lvl="0"/>
              <a:endParaRPr lang="de-DE" sz="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/>
              <a:r>
                <a:rPr lang="de-DE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-Standortbestimmung</a:t>
              </a:r>
            </a:p>
            <a:p>
              <a:pPr lvl="0"/>
              <a:endParaRPr lang="de-DE" sz="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/>
              <a:r>
                <a:rPr lang="de-DE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-Sicherung des TN-Erfolgs </a:t>
              </a:r>
            </a:p>
            <a:p>
              <a:pPr lvl="0"/>
              <a:r>
                <a:rPr lang="de-DE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im Sprachkurs</a:t>
              </a:r>
            </a:p>
            <a:p>
              <a:pPr lvl="0"/>
              <a:endParaRPr lang="de-DE" sz="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/>
              <a:r>
                <a:rPr lang="de-DE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-Anschlussmanagement</a:t>
              </a:r>
            </a:p>
          </p:txBody>
        </p:sp>
        <p:sp>
          <p:nvSpPr>
            <p:cNvPr id="26" name="Rechteck 25"/>
            <p:cNvSpPr/>
            <p:nvPr/>
          </p:nvSpPr>
          <p:spPr>
            <a:xfrm>
              <a:off x="2312726" y="4003395"/>
              <a:ext cx="2388088" cy="18312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de-DE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Modul 1</a:t>
              </a:r>
              <a:r>
                <a:rPr lang="de-DE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lvl="0"/>
              <a:r>
                <a:rPr lang="de-DE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(6  Monate, </a:t>
              </a:r>
            </a:p>
            <a:p>
              <a:pPr lvl="0"/>
              <a:r>
                <a:rPr lang="de-DE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Einzelcoaching, 2 x 2 Std./</a:t>
              </a:r>
              <a:r>
                <a:rPr lang="de-DE" sz="10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wchtl</a:t>
              </a:r>
              <a:r>
                <a:rPr lang="de-DE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.)</a:t>
              </a:r>
            </a:p>
            <a:p>
              <a:pPr lvl="0"/>
              <a:endParaRPr lang="de-DE" sz="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/>
              <a:r>
                <a:rPr lang="de-DE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-Standortbestimmung</a:t>
              </a:r>
            </a:p>
            <a:p>
              <a:pPr lvl="0"/>
              <a:endParaRPr lang="de-DE" sz="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/>
              <a:r>
                <a:rPr lang="de-DE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-Clearing / </a:t>
              </a:r>
            </a:p>
            <a:p>
              <a:pPr lvl="0"/>
              <a:r>
                <a:rPr lang="de-DE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Integrationsplanung</a:t>
              </a:r>
            </a:p>
            <a:p>
              <a:pPr lvl="0"/>
              <a:endParaRPr lang="de-DE" sz="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/>
              <a:r>
                <a:rPr lang="de-DE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-Vorbereitung   </a:t>
              </a:r>
            </a:p>
            <a:p>
              <a:pPr lvl="0"/>
              <a:r>
                <a:rPr lang="de-DE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Sprachförderung</a:t>
              </a:r>
              <a:endParaRPr lang="de-DE" sz="1200" baseline="30000" dirty="0">
                <a:solidFill>
                  <a:prstClr val="white"/>
                </a:solidFill>
              </a:endParaRPr>
            </a:p>
          </p:txBody>
        </p:sp>
        <p:sp>
          <p:nvSpPr>
            <p:cNvPr id="27" name="Rechteck 26"/>
            <p:cNvSpPr/>
            <p:nvPr/>
          </p:nvSpPr>
          <p:spPr>
            <a:xfrm>
              <a:off x="7564374" y="4003394"/>
              <a:ext cx="2590871" cy="20467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de-DE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Modul 3 </a:t>
              </a:r>
            </a:p>
            <a:p>
              <a:pPr lvl="0"/>
              <a:r>
                <a:rPr lang="de-DE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(bis 6 Monate, Gruppenmaßnahme, </a:t>
              </a:r>
            </a:p>
            <a:p>
              <a:pPr lvl="0"/>
              <a:r>
                <a:rPr lang="de-DE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Mo.-Fr., vormittags, 4 Std./tgl.)</a:t>
              </a:r>
            </a:p>
            <a:p>
              <a:pPr lvl="0"/>
              <a:r>
                <a:rPr lang="de-DE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-</a:t>
              </a:r>
              <a:r>
                <a:rPr lang="de-DE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Standortbestimmung</a:t>
              </a:r>
            </a:p>
            <a:p>
              <a:pPr lvl="0"/>
              <a:endParaRPr lang="de-DE" sz="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/>
              <a:r>
                <a:rPr lang="de-DE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-Berufliche Orientierung,   </a:t>
              </a:r>
            </a:p>
            <a:p>
              <a:pPr lvl="0"/>
              <a:r>
                <a:rPr lang="de-DE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Erprobung, Bewerbung</a:t>
              </a:r>
            </a:p>
            <a:p>
              <a:pPr lvl="0"/>
              <a:endParaRPr lang="de-DE" sz="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/>
              <a:r>
                <a:rPr lang="de-DE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-Integrationsstrategie </a:t>
              </a:r>
            </a:p>
            <a:p>
              <a:pPr lvl="0"/>
              <a:r>
                <a:rPr lang="de-DE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de-DE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Abstimmung mit Integrations-/  </a:t>
              </a:r>
            </a:p>
            <a:p>
              <a:pPr lvl="0"/>
              <a:r>
                <a:rPr lang="de-DE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Vermittlungsfachkräften</a:t>
              </a:r>
              <a:r>
                <a:rPr lang="de-DE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  <a:p>
              <a:pPr lvl="0"/>
              <a:endParaRPr lang="de-DE" sz="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707367" y="6216384"/>
            <a:ext cx="98383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Die Teilnahme orientiert sich an den tatsächlichen Deutschkenntnissen. Auf eine konkrete Festlegung nach dem Europäischen Referenzrahmen wird bewusst verzichtet.</a:t>
            </a:r>
          </a:p>
        </p:txBody>
      </p:sp>
    </p:spTree>
    <p:extLst>
      <p:ext uri="{BB962C8B-B14F-4D97-AF65-F5344CB8AC3E}">
        <p14:creationId xmlns:p14="http://schemas.microsoft.com/office/powerpoint/2010/main" val="36574356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150</Words>
  <Application>Microsoft Office PowerPoint</Application>
  <PresentationFormat>Breitbild</PresentationFormat>
  <Paragraphs>40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>Bundesagentur für Arbeit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Bundesagentur für Arbeit</dc:creator>
  <cp:lastModifiedBy>Müller Thomas</cp:lastModifiedBy>
  <cp:revision>27</cp:revision>
  <dcterms:created xsi:type="dcterms:W3CDTF">2019-03-29T09:29:59Z</dcterms:created>
  <dcterms:modified xsi:type="dcterms:W3CDTF">2026-02-26T18:03:56Z</dcterms:modified>
</cp:coreProperties>
</file>