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42" r:id="rId2"/>
    <p:sldId id="467" r:id="rId3"/>
    <p:sldId id="259" r:id="rId4"/>
    <p:sldId id="46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mer, Sandra" initials="ZS" lastIdx="6" clrIdx="0">
    <p:extLst>
      <p:ext uri="{19B8F6BF-5375-455C-9EA6-DF929625EA0E}">
        <p15:presenceInfo xmlns:p15="http://schemas.microsoft.com/office/powerpoint/2012/main" userId="S-1-5-21-3623492152-2383174487-1922733513-8035" providerId="AD"/>
      </p:ext>
    </p:extLst>
  </p:cmAuthor>
  <p:cmAuthor id="2" name="Oberheim, Jan" initials="OJ" lastIdx="5" clrIdx="1">
    <p:extLst>
      <p:ext uri="{19B8F6BF-5375-455C-9EA6-DF929625EA0E}">
        <p15:presenceInfo xmlns:p15="http://schemas.microsoft.com/office/powerpoint/2012/main" userId="S-1-5-21-3623492152-2383174487-1922733513-46892" providerId="AD"/>
      </p:ext>
    </p:extLst>
  </p:cmAuthor>
  <p:cmAuthor id="3" name="Elsner, Eva" initials="EE" lastIdx="1" clrIdx="2">
    <p:extLst>
      <p:ext uri="{19B8F6BF-5375-455C-9EA6-DF929625EA0E}">
        <p15:presenceInfo xmlns:p15="http://schemas.microsoft.com/office/powerpoint/2012/main" userId="S::Eva.Elsner@nrwbank.de::a2b6f656-32fd-4de9-9f78-4ee5377d0d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9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12A15-8DFE-4222-B73B-B5CD9AF875E0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EF05A0-AAFD-4B19-B107-3483C842C4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4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altLang="de-DE"/>
              <a:t>Beamervorlage für PowerPoint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401F84-761F-440F-998A-041C4C458E13}" type="slidenum">
              <a:rPr lang="de-DE" altLang="de-DE" smtClean="0"/>
              <a:pPr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56082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Was ändert sich durch die neue Fachfunktion? </a:t>
            </a:r>
          </a:p>
          <a:p>
            <a:endParaRPr lang="de-DE" dirty="0"/>
          </a:p>
          <a:p>
            <a:r>
              <a:rPr lang="de-DE" dirty="0"/>
              <a:t>Zunächst sollten wir einen kurzen Blick darauf werfen welche Daten wir erfasst haben in </a:t>
            </a:r>
            <a:r>
              <a:rPr lang="de-DE" dirty="0" err="1"/>
              <a:t>FrontInvest</a:t>
            </a:r>
            <a:r>
              <a:rPr lang="de-DE" dirty="0"/>
              <a:t>:</a:t>
            </a:r>
          </a:p>
          <a:p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GP Daten:  z.B. Adresse, Geschäftspartner Nr. Branche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Vertragsdaten zum Investment der NRW.BANK:  z.B. Zusage, Investment Rückflüsse,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Investmentdaten der Co-</a:t>
            </a:r>
            <a:r>
              <a:rPr lang="de-DE" dirty="0" err="1"/>
              <a:t>Investioren</a:t>
            </a:r>
            <a:r>
              <a:rPr lang="de-DE" dirty="0"/>
              <a:t>: Zusage, Investiertes Kapital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Daten zu den Portfoliounternehmen der Drittgemanagten Fonds</a:t>
            </a:r>
          </a:p>
          <a:p>
            <a:endParaRPr lang="de-DE" dirty="0"/>
          </a:p>
          <a:p>
            <a:r>
              <a:rPr lang="de-DE" dirty="0"/>
              <a:t>Nach Ablösung </a:t>
            </a:r>
            <a:r>
              <a:rPr lang="de-DE" dirty="0" err="1"/>
              <a:t>FrontInvest</a:t>
            </a:r>
            <a:r>
              <a:rPr lang="de-DE" dirty="0"/>
              <a:t> müssen in der Fachfunktion YBETMAN folgende Daten erfasst werden:</a:t>
            </a:r>
          </a:p>
          <a:p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Investmentdaten der Co-Investoren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Daten zu Portfoliounternehmen der drittgemanagten Fonds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Andere Daten zum Geschäftspartner, die  es in SAP GP nicht gibt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GP Daten und Vertragsdaten zum Investment der NRW.BANK werden bereits in SAG GP und IDAS erfasst, dadurch fällt die Erfassung über die Fachfunktion YBETMAN weg.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Die Fachfunktion YBETMAN  kann auf die Daten aus SAP GP und IDAS zugreifen und um die fehlenden Daten ergänzt werden z.B. Investmentdate der Co-Investoren.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Migration dieser Daten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84E0F-9D3A-42D1-8A9D-36761995574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2225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dirty="0"/>
              <a:t>FrontInvest</a:t>
            </a:r>
            <a:r>
              <a:rPr lang="de-DE" baseline="0" dirty="0"/>
              <a:t> ist eine relationale Datenbank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baseline="0" dirty="0"/>
              <a:t>Das heißt: eine Datenbank mit Tabellen, die zueinander in Bezug stehen (wie SAP auch)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baseline="0" dirty="0"/>
              <a:t>Jedes Objekt ist also eine Zeile in einer Tabelle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3885E3-E3B2-49C9-A73D-4E08BBF8B0A2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9532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 erfolgreichem Zugriff auf die Fachfunktion erscheint ein Fenster, welches  drei Auswahlmöglichkeiten für Funktionalitäten anzeigt.</a:t>
            </a:r>
          </a:p>
          <a:p>
            <a:endParaRPr lang="de-DE" dirty="0"/>
          </a:p>
          <a:p>
            <a:r>
              <a:rPr lang="de-DE" dirty="0"/>
              <a:t>Beteiligungspartner bearbeiten: Erfassungsseite: Erfassen von Co-Investoren, nicht in SAP GP existierende Daten zu den GPs  und Erfassung von Portfoliogesellschaften der DGFs</a:t>
            </a:r>
          </a:p>
          <a:p>
            <a:r>
              <a:rPr lang="de-DE" dirty="0"/>
              <a:t>Freigaben: Gewährleistung des 4-Augenprinzips,  Der Erfasser muss einen Freigabeworkflow einhalten und der Freigeber kann über diesen Button Freigaben durchführen</a:t>
            </a:r>
          </a:p>
          <a:p>
            <a:r>
              <a:rPr lang="de-DE" dirty="0"/>
              <a:t>Auswertungen: Daten aus SAP GP, IDAS und den ergänzenden Daten der Fachfunktion werden in den Auswertungen angezeigt. Wir haben unterschiedliche Auswertungen und Auswertungsmöglichkeiten.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Portfolioübersicht zeigt das Portfolio der DGFs 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Beteiligungsstrukturen Unternehmen und Fonds zeigt die Investmentdaten immer zu einer ausgewählten Beteiligung / GP 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Parallelinvestmentliste  soll die Funktionen der bereits existierenden Parallelinvestmentliste ersetzen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Auswertungen Bewegungen  zeigt alle in IDAS Buchungssätze sehr ähnlich zu Transaktionen in </a:t>
            </a:r>
            <a:r>
              <a:rPr lang="de-DE" dirty="0" err="1"/>
              <a:t>FrontInvest</a:t>
            </a: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User Auswertungen sind individuelle Auswertungen zu unserem gesamten Portfolio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84E0F-9D3A-42D1-8A9D-36761995574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626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76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7504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9239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RW BANK Titel und Inhalt Platzh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9667" y="1797049"/>
            <a:ext cx="10752667" cy="4224868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/>
            </a:lvl1pPr>
            <a:lvl2pPr marL="359824" indent="0">
              <a:buNone/>
              <a:defRPr/>
            </a:lvl2pPr>
            <a:lvl3pPr marL="717533" indent="0">
              <a:buNone/>
              <a:defRPr/>
            </a:lvl3pPr>
            <a:lvl4pPr marL="1077357" indent="0">
              <a:buNone/>
              <a:defRPr/>
            </a:lvl4pPr>
            <a:lvl5pPr marL="1437180" indent="0"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3339" y="6502400"/>
            <a:ext cx="384043" cy="19096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333">
                <a:solidFill>
                  <a:schemeClr val="bg1"/>
                </a:solidFill>
                <a:latin typeface="CompatilFact LT Regular" panose="02000503060000020003" pitchFamily="2" charset="0"/>
              </a:defRPr>
            </a:lvl1pPr>
          </a:lstStyle>
          <a:p>
            <a:fld id="{0E1A1059-26FD-44FA-8479-45A024AC0FD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1CDFA1-8033-4295-A5FA-39067646A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8894114-8D67-4A6C-8B06-C1A226979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0001" y="6504000"/>
            <a:ext cx="8159417" cy="192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33">
                <a:solidFill>
                  <a:schemeClr val="bg1"/>
                </a:solidFill>
              </a:defRPr>
            </a:lvl1pPr>
          </a:lstStyle>
          <a:p>
            <a:r>
              <a:rPr lang="de-DE"/>
              <a:t>|    Dezember 2018    |    PowerPoint-Vorlage, Version 1.08    |    Abt. Kommunikation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843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NRW BANK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19667" y="4581128"/>
            <a:ext cx="10752667" cy="1440789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  <a:latin typeface="CompatilFact LT Regular" panose="02000503060000020003" pitchFamily="2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16820" y="6021917"/>
            <a:ext cx="8202813" cy="47942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CompatilFact LT Regular" panose="02000503060000020003" pitchFamily="2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Event | Ort | Datum</a:t>
            </a:r>
          </a:p>
        </p:txBody>
      </p:sp>
      <p:sp>
        <p:nvSpPr>
          <p:cNvPr id="8" name="Rechteck 7"/>
          <p:cNvSpPr/>
          <p:nvPr/>
        </p:nvSpPr>
        <p:spPr>
          <a:xfrm>
            <a:off x="0" y="4286401"/>
            <a:ext cx="12192000" cy="96011"/>
          </a:xfrm>
          <a:prstGeom prst="rect">
            <a:avLst/>
          </a:prstGeom>
          <a:gradFill flip="none" rotWithShape="1">
            <a:gsLst>
              <a:gs pos="0">
                <a:srgbClr val="0F375D"/>
              </a:gs>
              <a:gs pos="50000">
                <a:schemeClr val="accent1"/>
              </a:gs>
              <a:gs pos="100000">
                <a:schemeClr val="accent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>
          <a:xfrm>
            <a:off x="0" y="2141"/>
            <a:ext cx="12192000" cy="428640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22365E-ADCE-47AE-B903-59DA990B108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078" y="5873377"/>
            <a:ext cx="2070100" cy="66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500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55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895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33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50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587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504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909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45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C7F65-8745-4912-9F78-8A68B856B7BC}" type="datetimeFigureOut">
              <a:rPr lang="de-DE" smtClean="0"/>
              <a:t>25.11.2025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E1B6C-0863-463E-9A9D-E8653878B0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83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5954" y="4504436"/>
            <a:ext cx="11244806" cy="1593710"/>
          </a:xfrm>
        </p:spPr>
        <p:txBody>
          <a:bodyPr>
            <a:normAutofit/>
          </a:bodyPr>
          <a:lstStyle/>
          <a:p>
            <a:r>
              <a:rPr lang="de-DE" sz="2800" b="1" dirty="0"/>
              <a:t>Neusystem: Kurzüberblick</a:t>
            </a:r>
            <a:endParaRPr lang="de-DE" sz="5400" b="1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" b="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9787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9BEBC-3A47-1BCA-7609-0B61EC686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A8363B0F-8908-3136-49DA-E36C15E01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Neusystem – Datenherkunft 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5B13132-D2C3-C750-A81C-825A02075DCC}"/>
              </a:ext>
            </a:extLst>
          </p:cNvPr>
          <p:cNvSpPr/>
          <p:nvPr/>
        </p:nvSpPr>
        <p:spPr>
          <a:xfrm>
            <a:off x="882598" y="3126616"/>
            <a:ext cx="2249707" cy="11278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GP-Daten</a:t>
            </a:r>
          </a:p>
          <a:p>
            <a:pPr algn="ctr"/>
            <a:r>
              <a:rPr lang="de-DE" sz="1400" dirty="0"/>
              <a:t>z.B. Adresse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CE24EE9-24F0-B7BC-D430-647FC4EBE194}"/>
              </a:ext>
            </a:extLst>
          </p:cNvPr>
          <p:cNvSpPr/>
          <p:nvPr/>
        </p:nvSpPr>
        <p:spPr>
          <a:xfrm>
            <a:off x="791105" y="4322120"/>
            <a:ext cx="2341200" cy="13517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Vertragsdaten zum Investment der NRW.BANK z.B. Investmenthöhe, Kostenstelle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49E3262-E234-970A-9357-D3BCF80DC797}"/>
              </a:ext>
            </a:extLst>
          </p:cNvPr>
          <p:cNvSpPr/>
          <p:nvPr/>
        </p:nvSpPr>
        <p:spPr>
          <a:xfrm>
            <a:off x="8909317" y="4185604"/>
            <a:ext cx="2394693" cy="9648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Daten zu Portfoliounter-nehmen der DGFs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F9F0F89-0DD1-4AC3-95F1-F74E1BC16295}"/>
              </a:ext>
            </a:extLst>
          </p:cNvPr>
          <p:cNvSpPr/>
          <p:nvPr/>
        </p:nvSpPr>
        <p:spPr>
          <a:xfrm>
            <a:off x="8914709" y="3161720"/>
            <a:ext cx="2389302" cy="9648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Investment der Co-Investoren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E73FFC8-5CBF-EC6D-00A6-FFCA1474E352}"/>
              </a:ext>
            </a:extLst>
          </p:cNvPr>
          <p:cNvSpPr/>
          <p:nvPr/>
        </p:nvSpPr>
        <p:spPr>
          <a:xfrm>
            <a:off x="4462137" y="3320691"/>
            <a:ext cx="2818187" cy="19650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Neusystem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5F3A0D5-0C58-35CA-3786-FFBDF6725199}"/>
              </a:ext>
            </a:extLst>
          </p:cNvPr>
          <p:cNvSpPr/>
          <p:nvPr/>
        </p:nvSpPr>
        <p:spPr>
          <a:xfrm>
            <a:off x="335361" y="2602220"/>
            <a:ext cx="3644322" cy="42662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Pflege zentral über SAP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EC9DAD3-27F6-E418-3FF5-6A881C8E9BEE}"/>
              </a:ext>
            </a:extLst>
          </p:cNvPr>
          <p:cNvSpPr/>
          <p:nvPr/>
        </p:nvSpPr>
        <p:spPr>
          <a:xfrm>
            <a:off x="8132323" y="2630640"/>
            <a:ext cx="3369971" cy="4266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Pflege dezentral – ja nach Bedarf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745E5BE-CEEA-03FE-F66E-B7ACC6108B28}"/>
              </a:ext>
            </a:extLst>
          </p:cNvPr>
          <p:cNvSpPr/>
          <p:nvPr/>
        </p:nvSpPr>
        <p:spPr>
          <a:xfrm>
            <a:off x="8900463" y="5253485"/>
            <a:ext cx="2403547" cy="9648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Andere Daten zum GP, die es in SAP GP nicht gibt z.B. NRW-Region</a:t>
            </a: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DD638B33-3DCA-51F5-97ED-369F3BEBA192}"/>
              </a:ext>
            </a:extLst>
          </p:cNvPr>
          <p:cNvCxnSpPr>
            <a:cxnSpLocks/>
            <a:stCxn id="3" idx="6"/>
            <a:endCxn id="11" idx="1"/>
          </p:cNvCxnSpPr>
          <p:nvPr/>
        </p:nvCxnSpPr>
        <p:spPr>
          <a:xfrm flipV="1">
            <a:off x="3132305" y="3608471"/>
            <a:ext cx="1742546" cy="82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088C4F90-579F-8207-C6C1-C4A71C8E4DAE}"/>
              </a:ext>
            </a:extLst>
          </p:cNvPr>
          <p:cNvCxnSpPr>
            <a:cxnSpLocks/>
            <a:stCxn id="6" idx="6"/>
          </p:cNvCxnSpPr>
          <p:nvPr/>
        </p:nvCxnSpPr>
        <p:spPr>
          <a:xfrm flipV="1">
            <a:off x="3132305" y="4696625"/>
            <a:ext cx="1445124" cy="301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A84BB766-139E-82D9-7E39-4E16008B4E5E}"/>
              </a:ext>
            </a:extLst>
          </p:cNvPr>
          <p:cNvCxnSpPr>
            <a:cxnSpLocks/>
            <a:stCxn id="9" idx="2"/>
            <a:endCxn id="11" idx="7"/>
          </p:cNvCxnSpPr>
          <p:nvPr/>
        </p:nvCxnSpPr>
        <p:spPr>
          <a:xfrm flipH="1" flipV="1">
            <a:off x="6867610" y="3608471"/>
            <a:ext cx="2047099" cy="35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F492A4F-F089-29BE-BE1E-4B220F5C4673}"/>
              </a:ext>
            </a:extLst>
          </p:cNvPr>
          <p:cNvCxnSpPr>
            <a:cxnSpLocks/>
            <a:stCxn id="8" idx="2"/>
            <a:endCxn id="11" idx="6"/>
          </p:cNvCxnSpPr>
          <p:nvPr/>
        </p:nvCxnSpPr>
        <p:spPr>
          <a:xfrm flipH="1" flipV="1">
            <a:off x="7280324" y="4303233"/>
            <a:ext cx="1628993" cy="3647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B6FCA6E3-3187-5482-159B-92718A82842A}"/>
              </a:ext>
            </a:extLst>
          </p:cNvPr>
          <p:cNvCxnSpPr>
            <a:cxnSpLocks/>
            <a:stCxn id="14" idx="2"/>
            <a:endCxn id="11" idx="5"/>
          </p:cNvCxnSpPr>
          <p:nvPr/>
        </p:nvCxnSpPr>
        <p:spPr>
          <a:xfrm flipH="1" flipV="1">
            <a:off x="6867610" y="4997995"/>
            <a:ext cx="2032853" cy="737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echteck 38">
            <a:extLst>
              <a:ext uri="{FF2B5EF4-FFF2-40B4-BE49-F238E27FC236}">
                <a16:creationId xmlns:a16="http://schemas.microsoft.com/office/drawing/2014/main" id="{00B6CC3B-032D-C18D-1BC2-3FAB4F4A1685}"/>
              </a:ext>
            </a:extLst>
          </p:cNvPr>
          <p:cNvSpPr/>
          <p:nvPr/>
        </p:nvSpPr>
        <p:spPr>
          <a:xfrm>
            <a:off x="312735" y="1164437"/>
            <a:ext cx="11116992" cy="47957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/>
              <a:t>Altsystem  (Pflege dezentral)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E44FB245-3674-61EC-1FA7-52C25A51B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340" y="6502400"/>
            <a:ext cx="384043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1000" kern="1200">
                <a:solidFill>
                  <a:schemeClr val="tx2"/>
                </a:solidFill>
                <a:latin typeface="CompatilFact LT Regular" panose="02000503060000020003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1A1059-26FD-44FA-8479-45A024AC0FD7}" type="slidenum">
              <a:rPr lang="de-DE" smtClean="0"/>
              <a:pPr marL="0" marR="0" lvl="0" indent="0" algn="r" defTabSz="10728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patilFact LT Regular"/>
              <a:ea typeface="+mn-ea"/>
              <a:cs typeface="+mn-cs"/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034ABF7D-412C-C880-74C9-60F1B15F787D}"/>
              </a:ext>
            </a:extLst>
          </p:cNvPr>
          <p:cNvSpPr txBox="1"/>
          <p:nvPr/>
        </p:nvSpPr>
        <p:spPr>
          <a:xfrm>
            <a:off x="2156553" y="1818341"/>
            <a:ext cx="2305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Keine doppelte Datenerfassung mehr</a:t>
            </a:r>
          </a:p>
        </p:txBody>
      </p:sp>
      <p:cxnSp>
        <p:nvCxnSpPr>
          <p:cNvPr id="72" name="Verbinder: gewinkelt 71">
            <a:extLst>
              <a:ext uri="{FF2B5EF4-FFF2-40B4-BE49-F238E27FC236}">
                <a16:creationId xmlns:a16="http://schemas.microsoft.com/office/drawing/2014/main" id="{FF45E96A-ADFB-9A2F-9447-AF9AA7E5B281}"/>
              </a:ext>
            </a:extLst>
          </p:cNvPr>
          <p:cNvCxnSpPr>
            <a:cxnSpLocks/>
          </p:cNvCxnSpPr>
          <p:nvPr/>
        </p:nvCxnSpPr>
        <p:spPr>
          <a:xfrm rot="16200000" flipH="1">
            <a:off x="1516689" y="1943762"/>
            <a:ext cx="941386" cy="3755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r Verbinder 74">
            <a:extLst>
              <a:ext uri="{FF2B5EF4-FFF2-40B4-BE49-F238E27FC236}">
                <a16:creationId xmlns:a16="http://schemas.microsoft.com/office/drawing/2014/main" id="{275ECE52-FCAC-C51F-9952-B85887DB3427}"/>
              </a:ext>
            </a:extLst>
          </p:cNvPr>
          <p:cNvCxnSpPr/>
          <p:nvPr/>
        </p:nvCxnSpPr>
        <p:spPr>
          <a:xfrm flipV="1">
            <a:off x="1731523" y="1916349"/>
            <a:ext cx="443624" cy="386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mit Pfeil 76">
            <a:extLst>
              <a:ext uri="{FF2B5EF4-FFF2-40B4-BE49-F238E27FC236}">
                <a16:creationId xmlns:a16="http://schemas.microsoft.com/office/drawing/2014/main" id="{AEF7FC61-74CA-467A-952F-62767A7E3658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9817308" y="1644015"/>
            <a:ext cx="1" cy="986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02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hteck 145"/>
          <p:cNvSpPr/>
          <p:nvPr/>
        </p:nvSpPr>
        <p:spPr>
          <a:xfrm>
            <a:off x="6284129" y="154675"/>
            <a:ext cx="5784046" cy="66710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5" name="Rechteck 144"/>
          <p:cNvSpPr/>
          <p:nvPr/>
        </p:nvSpPr>
        <p:spPr>
          <a:xfrm>
            <a:off x="109182" y="154675"/>
            <a:ext cx="6054996" cy="66710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26698" y="252155"/>
            <a:ext cx="2819963" cy="905377"/>
          </a:xfrm>
        </p:spPr>
        <p:txBody>
          <a:bodyPr anchor="t">
            <a:normAutofit/>
          </a:bodyPr>
          <a:lstStyle/>
          <a:p>
            <a:pPr algn="ctr"/>
            <a:r>
              <a:rPr lang="de-DE" dirty="0"/>
              <a:t>Altsystem</a:t>
            </a:r>
          </a:p>
        </p:txBody>
      </p:sp>
      <p:cxnSp>
        <p:nvCxnSpPr>
          <p:cNvPr id="7" name="Gerader Verbinder 6"/>
          <p:cNvCxnSpPr>
            <a:stCxn id="16" idx="0"/>
            <a:endCxn id="14" idx="2"/>
          </p:cNvCxnSpPr>
          <p:nvPr/>
        </p:nvCxnSpPr>
        <p:spPr>
          <a:xfrm flipV="1">
            <a:off x="1554957" y="2608202"/>
            <a:ext cx="0" cy="1143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/>
          <p:cNvCxnSpPr>
            <a:stCxn id="15" idx="0"/>
            <a:endCxn id="16" idx="2"/>
          </p:cNvCxnSpPr>
          <p:nvPr/>
        </p:nvCxnSpPr>
        <p:spPr>
          <a:xfrm flipV="1">
            <a:off x="1554957" y="3452826"/>
            <a:ext cx="0" cy="1098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/>
          <p:cNvCxnSpPr>
            <a:stCxn id="16" idx="3"/>
            <a:endCxn id="18" idx="0"/>
          </p:cNvCxnSpPr>
          <p:nvPr/>
        </p:nvCxnSpPr>
        <p:spPr>
          <a:xfrm>
            <a:off x="2238957" y="3087695"/>
            <a:ext cx="890087" cy="4749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/>
          <p:cNvCxnSpPr>
            <a:stCxn id="18" idx="2"/>
            <a:endCxn id="19" idx="3"/>
          </p:cNvCxnSpPr>
          <p:nvPr/>
        </p:nvCxnSpPr>
        <p:spPr>
          <a:xfrm flipH="1">
            <a:off x="3025817" y="4292949"/>
            <a:ext cx="103226" cy="2021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/>
          <p:cNvCxnSpPr>
            <a:stCxn id="15" idx="2"/>
            <a:endCxn id="19" idx="1"/>
          </p:cNvCxnSpPr>
          <p:nvPr/>
        </p:nvCxnSpPr>
        <p:spPr>
          <a:xfrm>
            <a:off x="1554957" y="4292949"/>
            <a:ext cx="102860" cy="2021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eck 13"/>
          <p:cNvSpPr/>
          <p:nvPr/>
        </p:nvSpPr>
        <p:spPr>
          <a:xfrm>
            <a:off x="870957" y="1723933"/>
            <a:ext cx="1368000" cy="8842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Company</a:t>
            </a:r>
            <a:br>
              <a:rPr lang="de-DE" sz="1600" dirty="0">
                <a:latin typeface="+mj-lt"/>
              </a:rPr>
            </a:br>
            <a:r>
              <a:rPr lang="de-DE" sz="1600" dirty="0">
                <a:latin typeface="+mj-lt"/>
              </a:rPr>
              <a:t>/Fonds (Investor)*</a:t>
            </a:r>
          </a:p>
        </p:txBody>
      </p:sp>
      <p:sp>
        <p:nvSpPr>
          <p:cNvPr id="15" name="Rechteck 14"/>
          <p:cNvSpPr/>
          <p:nvPr/>
        </p:nvSpPr>
        <p:spPr>
          <a:xfrm>
            <a:off x="870957" y="3562686"/>
            <a:ext cx="1368000" cy="7302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Company (Investee)</a:t>
            </a:r>
          </a:p>
        </p:txBody>
      </p:sp>
      <p:sp>
        <p:nvSpPr>
          <p:cNvPr id="16" name="Rechteck 15"/>
          <p:cNvSpPr/>
          <p:nvPr/>
        </p:nvSpPr>
        <p:spPr>
          <a:xfrm>
            <a:off x="870957" y="2722563"/>
            <a:ext cx="1368000" cy="7302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Investor Account</a:t>
            </a:r>
          </a:p>
        </p:txBody>
      </p:sp>
      <p:sp>
        <p:nvSpPr>
          <p:cNvPr id="18" name="Rechteck 17"/>
          <p:cNvSpPr/>
          <p:nvPr/>
        </p:nvSpPr>
        <p:spPr>
          <a:xfrm>
            <a:off x="2444677" y="3562686"/>
            <a:ext cx="1368732" cy="7302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Transaction</a:t>
            </a:r>
          </a:p>
        </p:txBody>
      </p:sp>
      <p:sp>
        <p:nvSpPr>
          <p:cNvPr id="19" name="Rechteck 18"/>
          <p:cNvSpPr/>
          <p:nvPr/>
        </p:nvSpPr>
        <p:spPr>
          <a:xfrm>
            <a:off x="1657817" y="4370306"/>
            <a:ext cx="1368000" cy="2495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Instrument</a:t>
            </a:r>
          </a:p>
        </p:txBody>
      </p:sp>
      <p:sp>
        <p:nvSpPr>
          <p:cNvPr id="20" name="Rechteck 19"/>
          <p:cNvSpPr/>
          <p:nvPr/>
        </p:nvSpPr>
        <p:spPr>
          <a:xfrm>
            <a:off x="4019128" y="2722295"/>
            <a:ext cx="1368000" cy="7308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Fonds (Investee)</a:t>
            </a:r>
          </a:p>
        </p:txBody>
      </p:sp>
      <p:sp>
        <p:nvSpPr>
          <p:cNvPr id="21" name="Rechteck 20"/>
          <p:cNvSpPr/>
          <p:nvPr/>
        </p:nvSpPr>
        <p:spPr>
          <a:xfrm>
            <a:off x="4019128" y="1723933"/>
            <a:ext cx="1368000" cy="88426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Investor Account</a:t>
            </a:r>
          </a:p>
        </p:txBody>
      </p:sp>
      <p:cxnSp>
        <p:nvCxnSpPr>
          <p:cNvPr id="22" name="Gerader Verbinder 21"/>
          <p:cNvCxnSpPr>
            <a:stCxn id="21" idx="2"/>
            <a:endCxn id="20" idx="0"/>
          </p:cNvCxnSpPr>
          <p:nvPr/>
        </p:nvCxnSpPr>
        <p:spPr>
          <a:xfrm>
            <a:off x="4703128" y="2608201"/>
            <a:ext cx="0" cy="11409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hteck 22"/>
          <p:cNvSpPr/>
          <p:nvPr/>
        </p:nvSpPr>
        <p:spPr>
          <a:xfrm>
            <a:off x="4019128" y="3562686"/>
            <a:ext cx="1368732" cy="7302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Operation (Fonds)</a:t>
            </a:r>
          </a:p>
        </p:txBody>
      </p:sp>
      <p:cxnSp>
        <p:nvCxnSpPr>
          <p:cNvPr id="25" name="Gerader Verbinder 24"/>
          <p:cNvCxnSpPr>
            <a:stCxn id="23" idx="0"/>
            <a:endCxn id="20" idx="2"/>
          </p:cNvCxnSpPr>
          <p:nvPr/>
        </p:nvCxnSpPr>
        <p:spPr>
          <a:xfrm flipH="1" flipV="1">
            <a:off x="4703127" y="3453095"/>
            <a:ext cx="367" cy="1095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/>
          <p:cNvCxnSpPr>
            <a:stCxn id="16" idx="3"/>
            <a:endCxn id="20" idx="1"/>
          </p:cNvCxnSpPr>
          <p:nvPr/>
        </p:nvCxnSpPr>
        <p:spPr>
          <a:xfrm>
            <a:off x="2238957" y="3087695"/>
            <a:ext cx="17801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>
            <a:stCxn id="14" idx="3"/>
            <a:endCxn id="21" idx="1"/>
          </p:cNvCxnSpPr>
          <p:nvPr/>
        </p:nvCxnSpPr>
        <p:spPr>
          <a:xfrm>
            <a:off x="2238957" y="2166067"/>
            <a:ext cx="17801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hteck 27"/>
          <p:cNvSpPr/>
          <p:nvPr/>
        </p:nvSpPr>
        <p:spPr>
          <a:xfrm>
            <a:off x="270986" y="5672284"/>
            <a:ext cx="1835277" cy="4776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67" dirty="0">
                <a:latin typeface="+mj-lt"/>
              </a:rPr>
              <a:t>Beteiligungslisten / Beziehungen</a:t>
            </a:r>
          </a:p>
        </p:txBody>
      </p:sp>
      <p:sp>
        <p:nvSpPr>
          <p:cNvPr id="29" name="Rechteck 28"/>
          <p:cNvSpPr/>
          <p:nvPr/>
        </p:nvSpPr>
        <p:spPr>
          <a:xfrm>
            <a:off x="1012273" y="5189840"/>
            <a:ext cx="4293369" cy="3406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Rating</a:t>
            </a:r>
          </a:p>
        </p:txBody>
      </p:sp>
      <p:cxnSp>
        <p:nvCxnSpPr>
          <p:cNvPr id="30" name="Gewinkelter Verbinder 29"/>
          <p:cNvCxnSpPr>
            <a:stCxn id="29" idx="3"/>
            <a:endCxn id="20" idx="3"/>
          </p:cNvCxnSpPr>
          <p:nvPr/>
        </p:nvCxnSpPr>
        <p:spPr>
          <a:xfrm flipV="1">
            <a:off x="5305642" y="3087695"/>
            <a:ext cx="81487" cy="2272483"/>
          </a:xfrm>
          <a:prstGeom prst="bentConnector3">
            <a:avLst>
              <a:gd name="adj1" fmla="val 47404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winkelter Verbinder 30"/>
          <p:cNvCxnSpPr>
            <a:stCxn id="15" idx="1"/>
            <a:endCxn id="29" idx="1"/>
          </p:cNvCxnSpPr>
          <p:nvPr/>
        </p:nvCxnSpPr>
        <p:spPr>
          <a:xfrm rot="10800000" flipH="1" flipV="1">
            <a:off x="870955" y="3927818"/>
            <a:ext cx="141316" cy="1432360"/>
          </a:xfrm>
          <a:prstGeom prst="bentConnector3">
            <a:avLst>
              <a:gd name="adj1" fmla="val -21568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hteck 32"/>
          <p:cNvSpPr/>
          <p:nvPr/>
        </p:nvSpPr>
        <p:spPr>
          <a:xfrm>
            <a:off x="2238955" y="5672284"/>
            <a:ext cx="1836000" cy="4776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67" dirty="0">
                <a:latin typeface="+mj-lt"/>
              </a:rPr>
              <a:t>„Buchungen“</a:t>
            </a:r>
          </a:p>
        </p:txBody>
      </p:sp>
      <p:sp>
        <p:nvSpPr>
          <p:cNvPr id="34" name="Rechteck 33"/>
          <p:cNvSpPr/>
          <p:nvPr/>
        </p:nvSpPr>
        <p:spPr>
          <a:xfrm>
            <a:off x="4207647" y="5667152"/>
            <a:ext cx="1836000" cy="4776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67" dirty="0">
                <a:latin typeface="+mj-lt"/>
              </a:rPr>
              <a:t>Kunden</a:t>
            </a:r>
          </a:p>
        </p:txBody>
      </p:sp>
      <p:cxnSp>
        <p:nvCxnSpPr>
          <p:cNvPr id="6" name="Gewinkelter Verbinder 5"/>
          <p:cNvCxnSpPr>
            <a:stCxn id="21" idx="1"/>
            <a:endCxn id="23" idx="1"/>
          </p:cNvCxnSpPr>
          <p:nvPr/>
        </p:nvCxnSpPr>
        <p:spPr>
          <a:xfrm rot="10800000" flipV="1">
            <a:off x="4019129" y="2166066"/>
            <a:ext cx="16933" cy="1761751"/>
          </a:xfrm>
          <a:prstGeom prst="bentConnector3">
            <a:avLst>
              <a:gd name="adj1" fmla="val 867622"/>
            </a:avLst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hteck 40"/>
          <p:cNvSpPr/>
          <p:nvPr/>
        </p:nvSpPr>
        <p:spPr>
          <a:xfrm>
            <a:off x="1657817" y="4720227"/>
            <a:ext cx="1368000" cy="2495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dirty="0">
                <a:latin typeface="+mj-lt"/>
              </a:rPr>
              <a:t>Operation (Comp.)</a:t>
            </a:r>
          </a:p>
        </p:txBody>
      </p:sp>
      <p:cxnSp>
        <p:nvCxnSpPr>
          <p:cNvPr id="38" name="Gewinkelter Verbinder 37"/>
          <p:cNvCxnSpPr>
            <a:stCxn id="15" idx="2"/>
            <a:endCxn id="41" idx="1"/>
          </p:cNvCxnSpPr>
          <p:nvPr/>
        </p:nvCxnSpPr>
        <p:spPr>
          <a:xfrm rot="16200000" flipH="1">
            <a:off x="1330350" y="4517556"/>
            <a:ext cx="552074" cy="102860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winkelter Verbinder 43"/>
          <p:cNvCxnSpPr>
            <a:stCxn id="18" idx="2"/>
            <a:endCxn id="41" idx="3"/>
          </p:cNvCxnSpPr>
          <p:nvPr/>
        </p:nvCxnSpPr>
        <p:spPr>
          <a:xfrm rot="5400000">
            <a:off x="2801393" y="4517373"/>
            <a:ext cx="552074" cy="103226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el 3"/>
          <p:cNvSpPr txBox="1">
            <a:spLocks/>
          </p:cNvSpPr>
          <p:nvPr/>
        </p:nvSpPr>
        <p:spPr>
          <a:xfrm>
            <a:off x="7213067" y="252155"/>
            <a:ext cx="2516470" cy="90537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/>
              <a:t>Neusystem auf IDAS basierend</a:t>
            </a:r>
            <a:endParaRPr lang="de-DE" sz="1800" dirty="0"/>
          </a:p>
        </p:txBody>
      </p:sp>
      <p:sp>
        <p:nvSpPr>
          <p:cNvPr id="47" name="Rechteck 46"/>
          <p:cNvSpPr/>
          <p:nvPr/>
        </p:nvSpPr>
        <p:spPr>
          <a:xfrm>
            <a:off x="7387839" y="3799841"/>
            <a:ext cx="1656166" cy="25595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Bewegung(-</a:t>
            </a:r>
            <a:r>
              <a:rPr lang="de-DE" sz="1600" dirty="0" err="1">
                <a:latin typeface="+mj-lt"/>
              </a:rPr>
              <a:t>sart</a:t>
            </a:r>
            <a:r>
              <a:rPr lang="de-DE" sz="1600" dirty="0">
                <a:latin typeface="+mj-lt"/>
              </a:rPr>
              <a:t>)</a:t>
            </a:r>
          </a:p>
        </p:txBody>
      </p:sp>
      <p:cxnSp>
        <p:nvCxnSpPr>
          <p:cNvPr id="52" name="Gewinkelter Verbinder 51"/>
          <p:cNvCxnSpPr>
            <a:stCxn id="18" idx="0"/>
            <a:endCxn id="47" idx="2"/>
          </p:cNvCxnSpPr>
          <p:nvPr/>
        </p:nvCxnSpPr>
        <p:spPr>
          <a:xfrm rot="16200000" flipH="1">
            <a:off x="5425928" y="1265801"/>
            <a:ext cx="493108" cy="5086879"/>
          </a:xfrm>
          <a:prstGeom prst="bentConnector5">
            <a:avLst>
              <a:gd name="adj1" fmla="val -11589"/>
              <a:gd name="adj2" fmla="val 56826"/>
              <a:gd name="adj3" fmla="val 146359"/>
            </a:avLst>
          </a:prstGeom>
          <a:ln w="9525"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hteck 52"/>
          <p:cNvSpPr/>
          <p:nvPr/>
        </p:nvSpPr>
        <p:spPr>
          <a:xfrm>
            <a:off x="7297922" y="1978622"/>
            <a:ext cx="1836000" cy="4776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67" dirty="0">
                <a:latin typeface="+mj-lt"/>
              </a:rPr>
              <a:t>Kunde (GP, Geschäftspartner)</a:t>
            </a:r>
          </a:p>
        </p:txBody>
      </p:sp>
      <p:sp>
        <p:nvSpPr>
          <p:cNvPr id="56" name="Rechteck 55"/>
          <p:cNvSpPr/>
          <p:nvPr/>
        </p:nvSpPr>
        <p:spPr>
          <a:xfrm>
            <a:off x="7531922" y="2893794"/>
            <a:ext cx="1368000" cy="2495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Antrag</a:t>
            </a:r>
          </a:p>
        </p:txBody>
      </p:sp>
      <p:sp>
        <p:nvSpPr>
          <p:cNvPr id="57" name="Rechteck 56"/>
          <p:cNvSpPr/>
          <p:nvPr/>
        </p:nvSpPr>
        <p:spPr>
          <a:xfrm>
            <a:off x="7531922" y="3320491"/>
            <a:ext cx="1368000" cy="2495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Vertrag</a:t>
            </a:r>
          </a:p>
        </p:txBody>
      </p:sp>
      <p:cxnSp>
        <p:nvCxnSpPr>
          <p:cNvPr id="59" name="Gewinkelter Verbinder 58"/>
          <p:cNvCxnSpPr>
            <a:stCxn id="41" idx="3"/>
            <a:endCxn id="56" idx="1"/>
          </p:cNvCxnSpPr>
          <p:nvPr/>
        </p:nvCxnSpPr>
        <p:spPr>
          <a:xfrm flipV="1">
            <a:off x="3025817" y="3018590"/>
            <a:ext cx="3712596" cy="1826433"/>
          </a:xfrm>
          <a:prstGeom prst="bentConnector3">
            <a:avLst>
              <a:gd name="adj1" fmla="val 74848"/>
            </a:avLst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winkelter Verbinder 61"/>
          <p:cNvCxnSpPr>
            <a:stCxn id="19" idx="3"/>
            <a:endCxn id="57" idx="1"/>
          </p:cNvCxnSpPr>
          <p:nvPr/>
        </p:nvCxnSpPr>
        <p:spPr>
          <a:xfrm flipV="1">
            <a:off x="3025817" y="3445287"/>
            <a:ext cx="4506105" cy="1049815"/>
          </a:xfrm>
          <a:prstGeom prst="bentConnector3">
            <a:avLst>
              <a:gd name="adj1" fmla="val 55073"/>
            </a:avLst>
          </a:prstGeom>
          <a:ln w="9525"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winkelter Verbinder 65"/>
          <p:cNvCxnSpPr>
            <a:stCxn id="20" idx="3"/>
            <a:endCxn id="53" idx="0"/>
          </p:cNvCxnSpPr>
          <p:nvPr/>
        </p:nvCxnSpPr>
        <p:spPr>
          <a:xfrm flipV="1">
            <a:off x="5387128" y="1978622"/>
            <a:ext cx="2828794" cy="1109073"/>
          </a:xfrm>
          <a:prstGeom prst="bentConnector4">
            <a:avLst>
              <a:gd name="adj1" fmla="val 17612"/>
              <a:gd name="adj2" fmla="val 120612"/>
            </a:avLst>
          </a:prstGeom>
          <a:ln w="9525"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winkelter Verbinder 67"/>
          <p:cNvCxnSpPr>
            <a:stCxn id="15" idx="3"/>
            <a:endCxn id="53" idx="0"/>
          </p:cNvCxnSpPr>
          <p:nvPr/>
        </p:nvCxnSpPr>
        <p:spPr>
          <a:xfrm flipV="1">
            <a:off x="2238957" y="1978622"/>
            <a:ext cx="5976965" cy="1949196"/>
          </a:xfrm>
          <a:prstGeom prst="bentConnector4">
            <a:avLst>
              <a:gd name="adj1" fmla="val 2002"/>
              <a:gd name="adj2" fmla="val 119058"/>
            </a:avLst>
          </a:prstGeom>
          <a:ln w="9525"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r Verbinder 74"/>
          <p:cNvCxnSpPr>
            <a:stCxn id="53" idx="2"/>
            <a:endCxn id="56" idx="0"/>
          </p:cNvCxnSpPr>
          <p:nvPr/>
        </p:nvCxnSpPr>
        <p:spPr>
          <a:xfrm>
            <a:off x="8215922" y="2456285"/>
            <a:ext cx="0" cy="4375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/>
          <p:cNvCxnSpPr>
            <a:stCxn id="56" idx="2"/>
            <a:endCxn id="57" idx="0"/>
          </p:cNvCxnSpPr>
          <p:nvPr/>
        </p:nvCxnSpPr>
        <p:spPr>
          <a:xfrm>
            <a:off x="8215922" y="3143385"/>
            <a:ext cx="0" cy="177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/>
          <p:cNvCxnSpPr>
            <a:stCxn id="47" idx="0"/>
            <a:endCxn id="57" idx="2"/>
          </p:cNvCxnSpPr>
          <p:nvPr/>
        </p:nvCxnSpPr>
        <p:spPr>
          <a:xfrm flipV="1">
            <a:off x="8215922" y="3570082"/>
            <a:ext cx="0" cy="2297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hteck 108"/>
          <p:cNvSpPr/>
          <p:nvPr/>
        </p:nvSpPr>
        <p:spPr>
          <a:xfrm>
            <a:off x="7557689" y="4456518"/>
            <a:ext cx="1569592" cy="577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>
                <a:latin typeface="+mj-lt"/>
              </a:rPr>
              <a:t>Rating</a:t>
            </a:r>
            <a:endParaRPr lang="de-DE" sz="1600" dirty="0"/>
          </a:p>
        </p:txBody>
      </p:sp>
      <p:cxnSp>
        <p:nvCxnSpPr>
          <p:cNvPr id="111" name="Gewinkelter Verbinder 110"/>
          <p:cNvCxnSpPr>
            <a:stCxn id="53" idx="2"/>
            <a:endCxn id="109" idx="3"/>
          </p:cNvCxnSpPr>
          <p:nvPr/>
        </p:nvCxnSpPr>
        <p:spPr>
          <a:xfrm rot="16200000" flipH="1">
            <a:off x="7527207" y="3144999"/>
            <a:ext cx="2288788" cy="911359"/>
          </a:xfrm>
          <a:prstGeom prst="bentConnector4">
            <a:avLst>
              <a:gd name="adj1" fmla="val 3269"/>
              <a:gd name="adj2" fmla="val 13357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hteck 114"/>
          <p:cNvSpPr/>
          <p:nvPr/>
        </p:nvSpPr>
        <p:spPr>
          <a:xfrm>
            <a:off x="8471302" y="1204022"/>
            <a:ext cx="1674770" cy="4815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>
                <a:latin typeface="+mj-lt"/>
              </a:rPr>
              <a:t>Fondszugehörigkeit („Portfolio“)*</a:t>
            </a:r>
          </a:p>
        </p:txBody>
      </p:sp>
      <p:cxnSp>
        <p:nvCxnSpPr>
          <p:cNvPr id="117" name="Gewinkelter Verbinder 116"/>
          <p:cNvCxnSpPr>
            <a:stCxn id="57" idx="3"/>
            <a:endCxn id="115" idx="2"/>
          </p:cNvCxnSpPr>
          <p:nvPr/>
        </p:nvCxnSpPr>
        <p:spPr>
          <a:xfrm flipV="1">
            <a:off x="8899922" y="1685549"/>
            <a:ext cx="408765" cy="1759738"/>
          </a:xfrm>
          <a:prstGeom prst="bentConnector2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Gewinkelter Verbinder 119"/>
          <p:cNvCxnSpPr>
            <a:stCxn id="14" idx="0"/>
            <a:endCxn id="115" idx="1"/>
          </p:cNvCxnSpPr>
          <p:nvPr/>
        </p:nvCxnSpPr>
        <p:spPr>
          <a:xfrm rot="5400000" flipH="1" flipV="1">
            <a:off x="4873556" y="-1873812"/>
            <a:ext cx="279147" cy="6916345"/>
          </a:xfrm>
          <a:prstGeom prst="bentConnector2">
            <a:avLst/>
          </a:prstGeom>
          <a:ln w="9525"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feld 124"/>
          <p:cNvSpPr txBox="1"/>
          <p:nvPr/>
        </p:nvSpPr>
        <p:spPr>
          <a:xfrm>
            <a:off x="6354780" y="5192026"/>
            <a:ext cx="564160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</a:rPr>
              <a:t>*Die Zuordnung zum Fonds bzw. Portfolio erfolgt zurzeit durch die Beziehung eines Kunden/Instruments/Vertrags zum Investor, der eine Fondsgesellschaft ist. </a:t>
            </a:r>
          </a:p>
        </p:txBody>
      </p:sp>
      <p:sp>
        <p:nvSpPr>
          <p:cNvPr id="126" name="Textfeld 125"/>
          <p:cNvSpPr txBox="1"/>
          <p:nvPr/>
        </p:nvSpPr>
        <p:spPr>
          <a:xfrm>
            <a:off x="6354780" y="5895116"/>
            <a:ext cx="564160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j-lt"/>
              </a:rPr>
              <a:t>Zukünftig sind alle Kunden (Fonds und Companies) vom gleichen Datenbanktyp, sodass die Struktur etwas weniger kompliziert wird. </a:t>
            </a:r>
          </a:p>
        </p:txBody>
      </p:sp>
      <p:cxnSp>
        <p:nvCxnSpPr>
          <p:cNvPr id="130" name="Gerader Verbinder 129"/>
          <p:cNvCxnSpPr>
            <a:stCxn id="23" idx="3"/>
            <a:endCxn id="47" idx="1"/>
          </p:cNvCxnSpPr>
          <p:nvPr/>
        </p:nvCxnSpPr>
        <p:spPr>
          <a:xfrm>
            <a:off x="5387860" y="3927818"/>
            <a:ext cx="1999979" cy="0"/>
          </a:xfrm>
          <a:prstGeom prst="line">
            <a:avLst/>
          </a:prstGeom>
          <a:ln w="9525"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winkelter Verbinder 140"/>
          <p:cNvCxnSpPr>
            <a:stCxn id="29" idx="3"/>
          </p:cNvCxnSpPr>
          <p:nvPr/>
        </p:nvCxnSpPr>
        <p:spPr>
          <a:xfrm flipV="1">
            <a:off x="5305642" y="4737297"/>
            <a:ext cx="2245406" cy="622880"/>
          </a:xfrm>
          <a:prstGeom prst="bentConnector3">
            <a:avLst>
              <a:gd name="adj1" fmla="val 26669"/>
            </a:avLst>
          </a:prstGeom>
          <a:ln w="9525"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942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608E9-2B63-EC43-009D-5D2058EC4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EDD78C-D5CA-2161-88AA-35D40340C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340" y="6502400"/>
            <a:ext cx="384043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1000" kern="1200">
                <a:solidFill>
                  <a:schemeClr val="tx2"/>
                </a:solidFill>
                <a:latin typeface="CompatilFact LT Regular" panose="02000503060000020003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1A1059-26FD-44FA-8479-45A024AC0FD7}" type="slidenum">
              <a:rPr lang="de-DE" smtClean="0"/>
              <a:pPr marL="0" marR="0" lvl="0" indent="0" algn="r" defTabSz="10728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patilFact LT Regular"/>
              <a:ea typeface="+mn-ea"/>
              <a:cs typeface="+mn-cs"/>
            </a:endParaRP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A35050D4-B572-ADDB-1750-15E360B42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Neusystem – Funktionalitäten / Auswertungen</a:t>
            </a: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DEE01627-A408-C882-C3BF-A30E53AE0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08" y="1396879"/>
            <a:ext cx="3651231" cy="449642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088CD28-91DB-29CE-E1C2-9B8BD41DD7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5491" y="1932166"/>
            <a:ext cx="7903201" cy="3425851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CEA9BDC-1071-C12F-F541-5518AAF5A880}"/>
              </a:ext>
            </a:extLst>
          </p:cNvPr>
          <p:cNvCxnSpPr>
            <a:cxnSpLocks/>
          </p:cNvCxnSpPr>
          <p:nvPr/>
        </p:nvCxnSpPr>
        <p:spPr>
          <a:xfrm flipV="1">
            <a:off x="3137451" y="2512612"/>
            <a:ext cx="1232453" cy="11324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EC3A6CF4-5188-089B-CF8B-C7AFD28C32C5}"/>
              </a:ext>
            </a:extLst>
          </p:cNvPr>
          <p:cNvCxnSpPr>
            <a:cxnSpLocks/>
          </p:cNvCxnSpPr>
          <p:nvPr/>
        </p:nvCxnSpPr>
        <p:spPr>
          <a:xfrm flipV="1">
            <a:off x="3137451" y="3021496"/>
            <a:ext cx="1188059" cy="623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939CA564-C821-64B3-4EFD-56FED9C30590}"/>
              </a:ext>
            </a:extLst>
          </p:cNvPr>
          <p:cNvCxnSpPr>
            <a:cxnSpLocks/>
          </p:cNvCxnSpPr>
          <p:nvPr/>
        </p:nvCxnSpPr>
        <p:spPr>
          <a:xfrm flipV="1">
            <a:off x="3137451" y="3513481"/>
            <a:ext cx="1188059" cy="1316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F1A58712-E8D9-8175-73D4-31C14AD6C608}"/>
              </a:ext>
            </a:extLst>
          </p:cNvPr>
          <p:cNvCxnSpPr>
            <a:cxnSpLocks/>
          </p:cNvCxnSpPr>
          <p:nvPr/>
        </p:nvCxnSpPr>
        <p:spPr>
          <a:xfrm>
            <a:off x="3137451" y="3665881"/>
            <a:ext cx="1188059" cy="293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3D7A7B09-45CC-19D8-31A9-AB523CC5724B}"/>
              </a:ext>
            </a:extLst>
          </p:cNvPr>
          <p:cNvCxnSpPr>
            <a:cxnSpLocks/>
          </p:cNvCxnSpPr>
          <p:nvPr/>
        </p:nvCxnSpPr>
        <p:spPr>
          <a:xfrm>
            <a:off x="3137451" y="3645091"/>
            <a:ext cx="1188059" cy="760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F05CEF20-622B-D555-C87C-902EBB1C4754}"/>
              </a:ext>
            </a:extLst>
          </p:cNvPr>
          <p:cNvCxnSpPr>
            <a:cxnSpLocks/>
          </p:cNvCxnSpPr>
          <p:nvPr/>
        </p:nvCxnSpPr>
        <p:spPr>
          <a:xfrm>
            <a:off x="3137451" y="3665881"/>
            <a:ext cx="1232453" cy="1187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Rechteck 27">
            <a:extLst>
              <a:ext uri="{FF2B5EF4-FFF2-40B4-BE49-F238E27FC236}">
                <a16:creationId xmlns:a16="http://schemas.microsoft.com/office/drawing/2014/main" id="{7C235343-6269-9F4D-02A5-9A71B52247D2}"/>
              </a:ext>
            </a:extLst>
          </p:cNvPr>
          <p:cNvSpPr/>
          <p:nvPr/>
        </p:nvSpPr>
        <p:spPr>
          <a:xfrm>
            <a:off x="335361" y="3354083"/>
            <a:ext cx="2811448" cy="62359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840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Microsoft Office PowerPoint</Application>
  <PresentationFormat>Breitbild</PresentationFormat>
  <Paragraphs>77</Paragraphs>
  <Slides>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CompatilFact LT Regular</vt:lpstr>
      <vt:lpstr>Office</vt:lpstr>
      <vt:lpstr>Neusystem: Kurzüberblick</vt:lpstr>
      <vt:lpstr>Neusystem – Datenherkunft  </vt:lpstr>
      <vt:lpstr>Altsystem</vt:lpstr>
      <vt:lpstr>Neusystem – Funktionalitäten / Auswertungen</vt:lpstr>
    </vt:vector>
  </TitlesOfParts>
  <Company>NRW.Bank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FrontInvest</dc:title>
  <dc:creator>Oberheim, Jan</dc:creator>
  <cp:lastModifiedBy>Elsner, Eva</cp:lastModifiedBy>
  <cp:revision>18</cp:revision>
  <dcterms:created xsi:type="dcterms:W3CDTF">2023-12-05T12:32:31Z</dcterms:created>
  <dcterms:modified xsi:type="dcterms:W3CDTF">2025-11-25T14:22:04Z</dcterms:modified>
</cp:coreProperties>
</file>